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71" r:id="rId4"/>
    <p:sldId id="258" r:id="rId5"/>
    <p:sldId id="259" r:id="rId6"/>
    <p:sldId id="260" r:id="rId7"/>
    <p:sldId id="262" r:id="rId8"/>
    <p:sldId id="263" r:id="rId9"/>
    <p:sldId id="266" r:id="rId10"/>
    <p:sldId id="272" r:id="rId11"/>
    <p:sldId id="265" r:id="rId12"/>
    <p:sldId id="268" r:id="rId13"/>
    <p:sldId id="267" r:id="rId14"/>
    <p:sldId id="270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85"/>
    <p:restoredTop sz="94719"/>
  </p:normalViewPr>
  <p:slideViewPr>
    <p:cSldViewPr snapToGrid="0">
      <p:cViewPr>
        <p:scale>
          <a:sx n="119" d="100"/>
          <a:sy n="119" d="100"/>
        </p:scale>
        <p:origin x="368" y="8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ed079b37f6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ed079b37f6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67819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ed079b37f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ed079b37f6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d079b37f6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ed079b37f6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ed079b37f6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ed079b37f6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ec65ae0fb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ec65ae0fb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ec65ae0fb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ec65ae0fb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d079b37f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d079b37f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2576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ed079b37f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ed079b37f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d079b37f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d079b37f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ed079b37f6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ed079b37f6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ed079b37f6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ed079b37f6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ed079b37f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ed079b37f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d079b37f6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ed079b37f6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ujaykumarmag/RAG_LLM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22175" y="3005475"/>
            <a:ext cx="8747700" cy="18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</a:rPr>
              <a:t>Team Details</a:t>
            </a:r>
            <a:endParaRPr sz="1800" dirty="0"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LcPeriod"/>
            </a:pPr>
            <a:r>
              <a:rPr lang="en-GB" sz="1800" dirty="0">
                <a:solidFill>
                  <a:schemeClr val="dk1"/>
                </a:solidFill>
              </a:rPr>
              <a:t>Team name : Era</a:t>
            </a:r>
            <a:endParaRPr sz="1800" dirty="0"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LcPeriod"/>
            </a:pPr>
            <a:r>
              <a:rPr lang="en-GB" sz="1800" dirty="0">
                <a:solidFill>
                  <a:schemeClr val="dk1"/>
                </a:solidFill>
              </a:rPr>
              <a:t>Team Leader name :</a:t>
            </a:r>
            <a:r>
              <a:rPr lang="en-GB" sz="1800" dirty="0" err="1">
                <a:solidFill>
                  <a:schemeClr val="dk1"/>
                </a:solidFill>
              </a:rPr>
              <a:t>SujayKumar</a:t>
            </a:r>
            <a:r>
              <a:rPr lang="en-GB" sz="1800" dirty="0">
                <a:solidFill>
                  <a:schemeClr val="dk1"/>
                </a:solidFill>
              </a:rPr>
              <a:t> Reddy M</a:t>
            </a:r>
            <a:endParaRPr sz="1800" dirty="0"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LcPeriod"/>
            </a:pPr>
            <a:r>
              <a:rPr lang="en-GB" sz="1800" dirty="0">
                <a:solidFill>
                  <a:schemeClr val="dk1"/>
                </a:solidFill>
              </a:rPr>
              <a:t>Idea : Developer Documentation LLMs (RAG based)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158825" y="1026250"/>
            <a:ext cx="4856891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+mj-lt"/>
              </a:rPr>
              <a:t>Prototype Performance report/Benchmarking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latin typeface="+mj-lt"/>
            </a:endParaRPr>
          </a:p>
          <a:p>
            <a:r>
              <a:rPr lang="en-US" sz="1600" dirty="0">
                <a:effectLst/>
                <a:latin typeface="+mj-lt"/>
              </a:rPr>
              <a:t>We tested the queries and prompt using the </a:t>
            </a:r>
            <a:r>
              <a:rPr lang="en-US" sz="1600" dirty="0" err="1">
                <a:effectLst/>
                <a:latin typeface="+mj-lt"/>
              </a:rPr>
              <a:t>Github</a:t>
            </a:r>
            <a:r>
              <a:rPr lang="en-US" sz="1600" dirty="0">
                <a:effectLst/>
                <a:latin typeface="+mj-lt"/>
              </a:rPr>
              <a:t> Issues Tab. The question will be the prompt and the answer is the top answers in the </a:t>
            </a:r>
            <a:r>
              <a:rPr lang="en-US" sz="1600" dirty="0" err="1">
                <a:effectLst/>
                <a:latin typeface="+mj-lt"/>
              </a:rPr>
              <a:t>Github</a:t>
            </a:r>
            <a:r>
              <a:rPr lang="en-US" sz="1600" dirty="0">
                <a:effectLst/>
                <a:latin typeface="+mj-lt"/>
              </a:rPr>
              <a:t> Issues. </a:t>
            </a:r>
            <a:endParaRPr lang="en-US" sz="1600"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latin typeface="+mj-lt"/>
            </a:endParaRPr>
          </a:p>
        </p:txBody>
      </p:sp>
      <p:pic>
        <p:nvPicPr>
          <p:cNvPr id="2" name="Screenshot 2024-02-20 at 11.02.36 PM.png" descr="Screenshot 2024-02-20 at 11.02.36 PM.png">
            <a:extLst>
              <a:ext uri="{FF2B5EF4-FFF2-40B4-BE49-F238E27FC236}">
                <a16:creationId xmlns:a16="http://schemas.microsoft.com/office/drawing/2014/main" id="{3BD6FE19-3BC4-6160-DE95-D746C2D0E2B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0" y="2571750"/>
            <a:ext cx="4235187" cy="2389003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Screenshot 2024-02-20 at 11.03.53 PM.png" descr="Screenshot 2024-02-20 at 11.03.53 PM.png">
            <a:extLst>
              <a:ext uri="{FF2B5EF4-FFF2-40B4-BE49-F238E27FC236}">
                <a16:creationId xmlns:a16="http://schemas.microsoft.com/office/drawing/2014/main" id="{D70172D8-9428-A03F-3EB0-D15A54AF02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5716" y="1119855"/>
            <a:ext cx="3969459" cy="3428539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Line">
            <a:extLst>
              <a:ext uri="{FF2B5EF4-FFF2-40B4-BE49-F238E27FC236}">
                <a16:creationId xmlns:a16="http://schemas.microsoft.com/office/drawing/2014/main" id="{B4A0569B-7400-F7FA-F293-5742E5C5A034}"/>
              </a:ext>
            </a:extLst>
          </p:cNvPr>
          <p:cNvSpPr/>
          <p:nvPr/>
        </p:nvSpPr>
        <p:spPr>
          <a:xfrm flipV="1">
            <a:off x="3474679" y="1770875"/>
            <a:ext cx="1826782" cy="1833702"/>
          </a:xfrm>
          <a:prstGeom prst="line">
            <a:avLst/>
          </a:pr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arrow"/>
            <a:tailEnd type="arrow"/>
          </a:ln>
        </p:spPr>
        <p:txBody>
          <a:bodyPr lIns="50800" tIns="50800" rIns="50800" bIns="50800" anchor="ctr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60987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158825" y="1026250"/>
            <a:ext cx="3735443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Snapshots of the prototype</a:t>
            </a:r>
          </a:p>
          <a:p>
            <a:endParaRPr lang="en-US" sz="1800" dirty="0">
              <a:latin typeface="CMR10"/>
            </a:endParaRPr>
          </a:p>
          <a:p>
            <a:r>
              <a:rPr lang="en-US" sz="1800" dirty="0">
                <a:effectLst/>
                <a:latin typeface="CMR10"/>
              </a:rPr>
              <a:t>This is one of the result from the </a:t>
            </a:r>
            <a:r>
              <a:rPr lang="en-US" sz="1800" dirty="0" err="1">
                <a:effectLst/>
                <a:latin typeface="CMR10"/>
              </a:rPr>
              <a:t>Retreival</a:t>
            </a:r>
            <a:r>
              <a:rPr lang="en-US" sz="1800" dirty="0">
                <a:effectLst/>
                <a:latin typeface="CMR10"/>
              </a:rPr>
              <a:t> process and top centroid which shows higher correlation of context by extracting the code from the examples folder of the project and augmenting it to the LLMs. We used the </a:t>
            </a:r>
            <a:r>
              <a:rPr lang="en-US" sz="1800" dirty="0" err="1">
                <a:effectLst/>
                <a:latin typeface="CMR10"/>
              </a:rPr>
              <a:t>MiniLM</a:t>
            </a:r>
            <a:r>
              <a:rPr lang="en-US" sz="1800" dirty="0">
                <a:effectLst/>
                <a:latin typeface="CMR10"/>
              </a:rPr>
              <a:t> Embedding model in-order to store the LLMs and </a:t>
            </a:r>
            <a:r>
              <a:rPr lang="en-US" sz="1800" dirty="0" err="1">
                <a:effectLst/>
                <a:latin typeface="CMR10"/>
              </a:rPr>
              <a:t>chromadb</a:t>
            </a:r>
            <a:r>
              <a:rPr lang="en-US" sz="1800" dirty="0">
                <a:effectLst/>
                <a:latin typeface="CMR10"/>
              </a:rPr>
              <a:t> is used for the vector DB. </a:t>
            </a:r>
            <a:endParaRPr lang="en-US" sz="3200" dirty="0"/>
          </a:p>
          <a:p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2" name="from pprint import pprint…">
            <a:extLst>
              <a:ext uri="{FF2B5EF4-FFF2-40B4-BE49-F238E27FC236}">
                <a16:creationId xmlns:a16="http://schemas.microsoft.com/office/drawing/2014/main" id="{C31228ED-A57A-17B0-1F6B-7D629BBD6D17}"/>
              </a:ext>
            </a:extLst>
          </p:cNvPr>
          <p:cNvSpPr txBox="1"/>
          <p:nvPr/>
        </p:nvSpPr>
        <p:spPr>
          <a:xfrm>
            <a:off x="3765043" y="1049406"/>
            <a:ext cx="5067249" cy="3703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/>
              <a:t>from </a:t>
            </a:r>
            <a:r>
              <a:rPr sz="900" dirty="0" err="1"/>
              <a:t>pprint</a:t>
            </a:r>
            <a:r>
              <a:rPr sz="900" dirty="0"/>
              <a:t> import </a:t>
            </a:r>
            <a:r>
              <a:rPr sz="900" dirty="0" err="1"/>
              <a:t>pprint</a:t>
            </a: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/>
              <a:t>from </a:t>
            </a:r>
            <a:r>
              <a:rPr sz="900" dirty="0" err="1"/>
              <a:t>pythermalcomfort.models</a:t>
            </a:r>
            <a:r>
              <a:rPr sz="900" dirty="0"/>
              <a:t> import </a:t>
            </a:r>
            <a:r>
              <a:rPr sz="900" dirty="0" err="1"/>
              <a:t>adaptive_en,pmv_ppd</a:t>
            </a: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/>
              <a:t>from </a:t>
            </a:r>
            <a:r>
              <a:rPr sz="900" dirty="0" err="1"/>
              <a:t>pythermalcomfort.utilities</a:t>
            </a:r>
            <a:r>
              <a:rPr sz="900" dirty="0"/>
              <a:t> import </a:t>
            </a:r>
            <a:r>
              <a:rPr sz="900" dirty="0" err="1"/>
              <a:t>running_mean_outdoor_temperature</a:t>
            </a: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/>
              <a:t>result = </a:t>
            </a:r>
            <a:r>
              <a:rPr sz="900" dirty="0" err="1"/>
              <a:t>adaptive_en</a:t>
            </a:r>
            <a:r>
              <a:rPr sz="900" dirty="0"/>
              <a:t>(</a:t>
            </a:r>
            <a:r>
              <a:rPr sz="900" dirty="0" err="1"/>
              <a:t>tdb</a:t>
            </a:r>
            <a:r>
              <a:rPr sz="900" dirty="0"/>
              <a:t>=25, tr=25, </a:t>
            </a:r>
            <a:r>
              <a:rPr sz="900" dirty="0" err="1"/>
              <a:t>t_running_mean</a:t>
            </a:r>
            <a:r>
              <a:rPr sz="900" dirty="0"/>
              <a:t>=24, v=0.1)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 err="1"/>
              <a:t>pprint</a:t>
            </a:r>
            <a:r>
              <a:rPr sz="900" dirty="0"/>
              <a:t>(result)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/>
              <a:t>result = </a:t>
            </a:r>
            <a:r>
              <a:rPr sz="900" dirty="0" err="1"/>
              <a:t>adaptive_en</a:t>
            </a:r>
            <a:r>
              <a:rPr sz="900" dirty="0"/>
              <a:t>(</a:t>
            </a:r>
            <a:r>
              <a:rPr sz="900" dirty="0" err="1"/>
              <a:t>tdb</a:t>
            </a:r>
            <a:r>
              <a:rPr sz="900" dirty="0"/>
              <a:t>=22.5, tr=22.5, </a:t>
            </a:r>
            <a:r>
              <a:rPr sz="900" dirty="0" err="1"/>
              <a:t>t_running_mean</a:t>
            </a:r>
            <a:r>
              <a:rPr sz="900" dirty="0"/>
              <a:t>=24, v=0.1)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 err="1"/>
              <a:t>pprint</a:t>
            </a:r>
            <a:r>
              <a:rPr sz="900" dirty="0"/>
              <a:t>(result)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 err="1"/>
              <a:t>comf_tmp</a:t>
            </a:r>
            <a:r>
              <a:rPr sz="900" dirty="0"/>
              <a:t> = result["</a:t>
            </a:r>
            <a:r>
              <a:rPr sz="900" dirty="0" err="1"/>
              <a:t>tmp_cmf</a:t>
            </a:r>
            <a:r>
              <a:rPr sz="900" dirty="0"/>
              <a:t>"]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/>
              <a:t>result = </a:t>
            </a:r>
            <a:r>
              <a:rPr sz="900" dirty="0" err="1"/>
              <a:t>adaptive_en</a:t>
            </a:r>
            <a:r>
              <a:rPr sz="900" dirty="0"/>
              <a:t>(</a:t>
            </a:r>
            <a:r>
              <a:rPr sz="900" dirty="0" err="1"/>
              <a:t>tdb</a:t>
            </a:r>
            <a:r>
              <a:rPr sz="900" dirty="0"/>
              <a:t>=72.5, tr=72.5, </a:t>
            </a:r>
            <a:r>
              <a:rPr sz="900" dirty="0" err="1"/>
              <a:t>t_running_mean</a:t>
            </a:r>
            <a:r>
              <a:rPr sz="900" dirty="0"/>
              <a:t>=75, v=0.1, units="IP")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 err="1"/>
              <a:t>pprint</a:t>
            </a:r>
            <a:r>
              <a:rPr sz="900" dirty="0"/>
              <a:t>(result)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 err="1"/>
              <a:t>rmt_value</a:t>
            </a:r>
            <a:r>
              <a:rPr sz="900" dirty="0"/>
              <a:t> = </a:t>
            </a:r>
            <a:r>
              <a:rPr sz="900" dirty="0" err="1"/>
              <a:t>running_mean_outdoor_temperature</a:t>
            </a:r>
            <a:r>
              <a:rPr sz="900" dirty="0"/>
              <a:t>([29, 28, 30, 29, 28, 30, 27], alpha=0.9)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/>
              <a:t>result = </a:t>
            </a:r>
            <a:r>
              <a:rPr sz="900" dirty="0" err="1"/>
              <a:t>adaptive_en</a:t>
            </a:r>
            <a:r>
              <a:rPr sz="900" dirty="0"/>
              <a:t>(</a:t>
            </a:r>
            <a:r>
              <a:rPr sz="900" dirty="0" err="1"/>
              <a:t>tdb</a:t>
            </a:r>
            <a:r>
              <a:rPr sz="900" dirty="0"/>
              <a:t>=25, tr=25, </a:t>
            </a:r>
            <a:r>
              <a:rPr sz="900" dirty="0" err="1"/>
              <a:t>t_running_mean</a:t>
            </a:r>
            <a:r>
              <a:rPr sz="900" dirty="0"/>
              <a:t>=</a:t>
            </a:r>
            <a:r>
              <a:rPr sz="900" dirty="0" err="1"/>
              <a:t>rmt_value</a:t>
            </a:r>
            <a:r>
              <a:rPr sz="900" dirty="0"/>
              <a:t>, v=0.3)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 err="1"/>
              <a:t>pprint</a:t>
            </a:r>
            <a:r>
              <a:rPr sz="900" dirty="0"/>
              <a:t>(result)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endParaRPr sz="900" dirty="0"/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/>
              <a:t>result = </a:t>
            </a:r>
            <a:r>
              <a:rPr sz="900" dirty="0" err="1"/>
              <a:t>pmv_ppd</a:t>
            </a:r>
            <a:r>
              <a:rPr sz="900" dirty="0"/>
              <a:t>(</a:t>
            </a:r>
            <a:r>
              <a:rPr sz="900" dirty="0" err="1"/>
              <a:t>tdb</a:t>
            </a:r>
            <a:r>
              <a:rPr sz="900" dirty="0"/>
              <a:t>=22, tr=22, </a:t>
            </a:r>
            <a:r>
              <a:rPr sz="900" dirty="0" err="1"/>
              <a:t>vr</a:t>
            </a:r>
            <a:r>
              <a:rPr sz="900" dirty="0"/>
              <a:t>=0.1, rh=60, met=1, </a:t>
            </a:r>
            <a:r>
              <a:rPr sz="900" dirty="0" err="1"/>
              <a:t>clo</a:t>
            </a:r>
            <a:r>
              <a:rPr sz="900" dirty="0"/>
              <a:t>=0.9, standard=“ASHRAE")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r>
              <a:rPr sz="900" dirty="0" err="1"/>
              <a:t>pprint</a:t>
            </a:r>
            <a:r>
              <a:rPr sz="900" dirty="0"/>
              <a:t>(result) </a:t>
            </a:r>
          </a:p>
          <a:p>
            <a:pPr defTabSz="355600">
              <a:lnSpc>
                <a:spcPct val="100000"/>
              </a:lnSpc>
              <a:spcBef>
                <a:spcPts val="0"/>
              </a:spcBef>
              <a:defRPr sz="2300"/>
            </a:pPr>
            <a:endParaRPr sz="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>
          <a:xfrm>
            <a:off x="158825" y="1026250"/>
            <a:ext cx="86736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GitHub &amp; Demo video URL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/>
              <a:t>Github</a:t>
            </a:r>
            <a:r>
              <a:rPr lang="en-GB" sz="1800" dirty="0"/>
              <a:t> Link : </a:t>
            </a:r>
            <a:r>
              <a:rPr lang="en-GB" sz="1800" dirty="0">
                <a:hlinkClick r:id="rId4"/>
              </a:rPr>
              <a:t>https://github.com/sujaykumarmag/RAG_LLM</a:t>
            </a:r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/>
        </p:nvSpPr>
        <p:spPr>
          <a:xfrm>
            <a:off x="158825" y="1026250"/>
            <a:ext cx="86736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Additional Details/Future Development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/>
              <a:t>Github</a:t>
            </a:r>
            <a:r>
              <a:rPr lang="en-US" sz="1800" dirty="0"/>
              <a:t> based Add on Software Product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Federated LLMs for each user/branch for a Repo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Replacement of Chatbots instead of webpages.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Less webpages less server storage, while the computation grows. </a:t>
            </a:r>
            <a:endParaRPr sz="18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 rotWithShape="1">
          <a:blip r:embed="rId3">
            <a:alphaModFix/>
          </a:blip>
          <a:srcRect t="59" b="59"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58692" y="1036410"/>
            <a:ext cx="86736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Brief about the idea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In recent years, there has been a notable surge in open-source projects since 2022. </a:t>
            </a: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Alongside this growth, contributions to these projects have increased significantly, leading to a corresponding rise in the number of reported issues. </a:t>
            </a: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cost of building and maintaining an in-house documentation system is over $10,000. [</a:t>
            </a:r>
            <a:r>
              <a:rPr lang="en-US" sz="1800" dirty="0" err="1"/>
              <a:t>archbee</a:t>
            </a:r>
            <a:r>
              <a:rPr lang="en-US" sz="1800" dirty="0"/>
              <a:t> (2022)]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With the AI tools today, Code Documentation is possible and can be taken to the next level, Preferably by using LLMs. </a:t>
            </a:r>
            <a:endParaRPr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58825" y="1026250"/>
            <a:ext cx="2874831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latin typeface="+mj-lt"/>
              </a:rPr>
              <a:t>Mintlify</a:t>
            </a:r>
            <a:r>
              <a:rPr lang="en-GB" sz="1800" dirty="0">
                <a:latin typeface="+mj-lt"/>
              </a:rPr>
              <a:t> Doc Writer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>
              <a:latin typeface="+mj-lt"/>
            </a:endParaRPr>
          </a:p>
          <a:p>
            <a:r>
              <a:rPr lang="en-US" sz="1800" dirty="0">
                <a:effectLst/>
                <a:latin typeface="+mj-lt"/>
              </a:rPr>
              <a:t>This is one the recent products from Microsoft Store (</a:t>
            </a:r>
            <a:r>
              <a:rPr lang="en-US" sz="1800" dirty="0" err="1">
                <a:effectLst/>
                <a:latin typeface="+mj-lt"/>
              </a:rPr>
              <a:t>Mintlify</a:t>
            </a:r>
            <a:r>
              <a:rPr lang="en-US" sz="1800" dirty="0">
                <a:effectLst/>
                <a:latin typeface="+mj-lt"/>
              </a:rPr>
              <a:t> Doc writer) and even </a:t>
            </a:r>
            <a:r>
              <a:rPr lang="en-US" sz="1800" dirty="0" err="1">
                <a:effectLst/>
                <a:latin typeface="+mj-lt"/>
              </a:rPr>
              <a:t>Microsofts</a:t>
            </a:r>
            <a:r>
              <a:rPr lang="en-US" sz="1800" dirty="0">
                <a:effectLst/>
                <a:latin typeface="+mj-lt"/>
              </a:rPr>
              <a:t> </a:t>
            </a:r>
            <a:r>
              <a:rPr lang="en-US" sz="1800" dirty="0" err="1">
                <a:effectLst/>
                <a:latin typeface="+mj-lt"/>
              </a:rPr>
              <a:t>Github</a:t>
            </a:r>
            <a:r>
              <a:rPr lang="en-US" sz="1800" dirty="0">
                <a:effectLst/>
                <a:latin typeface="+mj-lt"/>
              </a:rPr>
              <a:t> Copilot can provide this. We will see more on how these Products can help us in </a:t>
            </a:r>
            <a:r>
              <a:rPr lang="en-US" sz="1800" dirty="0" err="1">
                <a:effectLst/>
                <a:latin typeface="+mj-lt"/>
              </a:rPr>
              <a:t>acheiving</a:t>
            </a:r>
            <a:r>
              <a:rPr lang="en-US" sz="1800" dirty="0">
                <a:effectLst/>
                <a:latin typeface="+mj-lt"/>
              </a:rPr>
              <a:t> more accuracy. </a:t>
            </a:r>
            <a:endParaRPr lang="en-US" sz="2400"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+mj-lt"/>
            </a:endParaRPr>
          </a:p>
        </p:txBody>
      </p:sp>
      <p:pic>
        <p:nvPicPr>
          <p:cNvPr id="2" name="demo.gif" descr="demo.gif">
            <a:extLst>
              <a:ext uri="{FF2B5EF4-FFF2-40B4-BE49-F238E27FC236}">
                <a16:creationId xmlns:a16="http://schemas.microsoft.com/office/drawing/2014/main" id="{68917019-40B3-E881-1980-3CFC17701BE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128229" y="1276750"/>
            <a:ext cx="6015438" cy="342937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14655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58825" y="1026250"/>
            <a:ext cx="86736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Opportunities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Say we want to learn an ML framework (</a:t>
            </a:r>
            <a:r>
              <a:rPr lang="en-US" sz="1600" dirty="0" err="1"/>
              <a:t>sklearn</a:t>
            </a:r>
            <a:r>
              <a:rPr lang="en-US" sz="1600" dirty="0"/>
              <a:t>) we don’t have to go through the website documentation.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Instead, we use a chatbot which knows everything giving out good examples also with less hallucinations.  Considering “developer” as a stakeholder, there might be some more use cases.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Considering the project hierarchy and segmented data with the multi-programming Language Model (LLM) capability, our LLM is adept at understanding user queries related to specific programming languages related to the user context. </a:t>
            </a:r>
            <a:endParaRPr lang="en-GB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This approach ensures adaptability and efficiency, particularly in collaborative development environments with multiple users.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58825" y="1026250"/>
            <a:ext cx="86736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List of features offered by the solution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Version Control  : 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sz="1800" dirty="0"/>
              <a:t>Re-computing the model centroids and frequently updating the vector DB for each commit and maintaining version control (excluding the need for the previous model). 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sz="1800" dirty="0"/>
              <a:t>Finetuning for each project/codebase :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Pipeline remains the same but the new vector database needs to be created for a particular repo name </a:t>
            </a:r>
            <a:endParaRPr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158825" y="1026250"/>
            <a:ext cx="86736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Process flow diagram </a:t>
            </a:r>
            <a:endParaRPr sz="1800" dirty="0"/>
          </a:p>
        </p:txBody>
      </p:sp>
      <p:pic>
        <p:nvPicPr>
          <p:cNvPr id="1026" name="Picture 2" descr="RAG (Retrival-Augmented Generation)">
            <a:extLst>
              <a:ext uri="{FF2B5EF4-FFF2-40B4-BE49-F238E27FC236}">
                <a16:creationId xmlns:a16="http://schemas.microsoft.com/office/drawing/2014/main" id="{12BE9548-0D1D-408A-F558-11AE5E13B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1" y="1527250"/>
            <a:ext cx="8264786" cy="361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158825" y="1026250"/>
            <a:ext cx="86736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Architecture diagram of the proposed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solution</a:t>
            </a:r>
            <a:endParaRPr sz="1800" dirty="0"/>
          </a:p>
        </p:txBody>
      </p:sp>
      <p:pic>
        <p:nvPicPr>
          <p:cNvPr id="2" name="method.png" descr="method.png">
            <a:extLst>
              <a:ext uri="{FF2B5EF4-FFF2-40B4-BE49-F238E27FC236}">
                <a16:creationId xmlns:a16="http://schemas.microsoft.com/office/drawing/2014/main" id="{502401A4-F2D8-F968-7E9D-6304FE9A4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4543" y="744575"/>
            <a:ext cx="4959457" cy="42104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0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158825" y="1026250"/>
            <a:ext cx="86736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Technologies to be used in the solution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/>
              <a:t>chroma-</a:t>
            </a:r>
            <a:r>
              <a:rPr lang="en-GB" sz="1800" dirty="0" err="1"/>
              <a:t>db</a:t>
            </a:r>
            <a:r>
              <a:rPr lang="en-GB" sz="1800" dirty="0"/>
              <a:t> (Vector-Database)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 err="1"/>
              <a:t>Llamaindex</a:t>
            </a: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/>
              <a:t>Embedding model – llama2 (as of now)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/>
              <a:t>Generation model – llama2 (as of now)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" y="7434"/>
            <a:ext cx="91433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158825" y="1026250"/>
            <a:ext cx="5443812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Prototype Performance report/Benchmarking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For Benchmarking we use </a:t>
            </a:r>
            <a:r>
              <a:rPr lang="en-US" sz="1800" dirty="0" err="1"/>
              <a:t>pythermal</a:t>
            </a:r>
            <a:r>
              <a:rPr lang="en-US" sz="1800" dirty="0"/>
              <a:t> comfort (a </a:t>
            </a:r>
            <a:r>
              <a:rPr lang="en-US" sz="1800" dirty="0" err="1"/>
              <a:t>github</a:t>
            </a:r>
            <a:r>
              <a:rPr lang="en-US" sz="1800" dirty="0"/>
              <a:t> package) to calculate several thermal comfort indices (e.g. PMV, PPD, SET, adaptive) and convert physical variables.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Predicting the thermal comfort indices for a particular person inside the room </a:t>
            </a:r>
            <a:endParaRPr sz="1800" dirty="0"/>
          </a:p>
        </p:txBody>
      </p:sp>
      <p:pic>
        <p:nvPicPr>
          <p:cNvPr id="3" name="Screenshot 2024-02-20 at 10.57.47 PM.png" descr="Screenshot 2024-02-20 at 10.57.47 PM.png">
            <a:extLst>
              <a:ext uri="{FF2B5EF4-FFF2-40B4-BE49-F238E27FC236}">
                <a16:creationId xmlns:a16="http://schemas.microsoft.com/office/drawing/2014/main" id="{DFE56B07-929A-8C9A-7F98-10BAD2014B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0929" y="1372521"/>
            <a:ext cx="3841485" cy="2254204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https://github.com/CenterForTheBuiltEnvironment/pythermalcomfort">
            <a:extLst>
              <a:ext uri="{FF2B5EF4-FFF2-40B4-BE49-F238E27FC236}">
                <a16:creationId xmlns:a16="http://schemas.microsoft.com/office/drawing/2014/main" id="{E4978B30-5DEA-2518-79F8-2520CD1B3150}"/>
              </a:ext>
            </a:extLst>
          </p:cNvPr>
          <p:cNvSpPr txBox="1"/>
          <p:nvPr/>
        </p:nvSpPr>
        <p:spPr>
          <a:xfrm>
            <a:off x="5602637" y="3744600"/>
            <a:ext cx="3102824" cy="31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1414236">
              <a:spcBef>
                <a:spcPts val="2600"/>
              </a:spcBef>
              <a:defRPr sz="2784"/>
            </a:lvl1pPr>
          </a:lstStyle>
          <a:p>
            <a:r>
              <a:rPr sz="780" dirty="0"/>
              <a:t>https://</a:t>
            </a:r>
            <a:r>
              <a:rPr sz="780" dirty="0" err="1"/>
              <a:t>github.com</a:t>
            </a:r>
            <a:r>
              <a:rPr sz="780" dirty="0"/>
              <a:t>/</a:t>
            </a:r>
            <a:r>
              <a:rPr sz="780" dirty="0" err="1"/>
              <a:t>CenterForTheBuiltEnvironment</a:t>
            </a:r>
            <a:r>
              <a:rPr sz="780" dirty="0"/>
              <a:t>/</a:t>
            </a:r>
            <a:r>
              <a:rPr sz="780" dirty="0" err="1"/>
              <a:t>pythermalcomfort</a:t>
            </a:r>
            <a:endParaRPr sz="78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807</Words>
  <Application>Microsoft Macintosh PowerPoint</Application>
  <PresentationFormat>On-screen Show (16:9)</PresentationFormat>
  <Paragraphs>99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CMR10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Reddy M, SujayKumar</cp:lastModifiedBy>
  <cp:revision>1</cp:revision>
  <dcterms:modified xsi:type="dcterms:W3CDTF">2024-07-29T23:55:07Z</dcterms:modified>
</cp:coreProperties>
</file>